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0AA4C-DB47-4EE8-894F-D884C165D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D741A-D712-4408-BFCA-26C71599B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425D3E-A178-4719-86FE-D0820DD01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61E55-BAF3-4B05-8D1E-CD34CA6623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C127C-8DB6-4684-A4CB-1C5269462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41179-590E-4597-8134-851EF6B49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BBBB-4951-4CE9-B280-CE975DEFB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74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40F83-5646-433C-A3D2-C7548B61E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115B7E-9686-4612-AFBC-DD8AF465B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E35A6-F594-4721-80D0-FAC9A16EC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61E55-BAF3-4B05-8D1E-CD34CA6623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CA46B-580B-4E34-B1F3-F1D8B130F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543610-09A2-4137-8970-18C24A7C3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BBBB-4951-4CE9-B280-CE975DEFB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31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3B87F3-D868-4FC4-B278-130D0DC310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8652D5-0F3E-4901-BD0D-0248E537C5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3B660-E1A2-4197-B256-FEF8EA40E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61E55-BAF3-4B05-8D1E-CD34CA6623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916E9-92D2-4E9C-9667-2F7A8CD23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F11CB-C241-4471-A110-9A97D0C9C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BBBB-4951-4CE9-B280-CE975DEFB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2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A53FD-479E-4311-AE6E-3990FB546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46F07-E644-4ABC-94C1-27B150229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E4D3A-0224-4E0F-A97C-7E57A31A8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61E55-BAF3-4B05-8D1E-CD34CA6623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17F7-B695-4665-A5FB-1CDDF3BDE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A9B81-1B76-4EF7-8FA9-DDB1C8C1E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BBBB-4951-4CE9-B280-CE975DEFB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078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47E0A-72B8-4ACB-8C25-72D693DA5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1CFC8-7C28-491E-BFDC-BC89627FC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B0FEC-6234-4093-998F-D9B005C27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61E55-BAF3-4B05-8D1E-CD34CA6623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246E5-E0E6-4233-8990-714FD6399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735CB-FC3F-4E45-A508-28FAF0179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BBBB-4951-4CE9-B280-CE975DEFB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864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C9655-FA03-4B6C-AFA5-2AE493EA6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025E0-CEA4-490E-98B2-E1703D6941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8F2FBE-5B34-4F79-B674-69F1BD447F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B4DEC7-FDD6-4E36-991A-598D2D747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61E55-BAF3-4B05-8D1E-CD34CA6623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F593D9-4540-49B7-BD4A-DA739CF4D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99290A-B51C-4905-88E0-3CC08B918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BBBB-4951-4CE9-B280-CE975DEFB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288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960CD-B5E0-4198-B0B7-18B7B4FD3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2537E-A329-4FB5-975B-157775B76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E138D8-A0D3-4E40-97FA-EA0CBD72B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7CF274-DA49-4869-97E5-A88BC022E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CD15BC-139D-403C-A51F-4CB37292FA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FA6F2B-8420-48FA-993D-4F8A4B22D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61E55-BAF3-4B05-8D1E-CD34CA6623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7E7924-994F-456D-A0E3-2F21DF50F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5B434C-A9E5-482D-960E-2F075DBB4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BBBB-4951-4CE9-B280-CE975DEFB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0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E39F8-865C-430E-92ED-0E8ACEB85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7F07DB-4EC1-412A-AD7B-C135D1598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61E55-BAF3-4B05-8D1E-CD34CA6623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382E6F-6809-44EF-9337-83C990815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36CC07-40F0-4EB1-84FE-108A156D8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BBBB-4951-4CE9-B280-CE975DEFB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005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757BFD-E240-4398-BE1B-C3C75009C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61E55-BAF3-4B05-8D1E-CD34CA6623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6A3D57-D9C8-44D8-9E84-1AA0BD5D5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7F60D-8C3A-4D9A-A0C5-6374F3537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BBBB-4951-4CE9-B280-CE975DEFB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468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B5210-26E8-4D47-AD93-CCF76639C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E0A4D-A770-4D0A-B9E5-BA892289C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9F3CFC-3B31-449F-B991-8B1ED71F9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6EF176-122A-41E6-A4F9-CAEFD5049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61E55-BAF3-4B05-8D1E-CD34CA6623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B5A7AF-F740-4C8F-A2C6-C059D531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5EF17-843A-405C-868A-4ED7B8233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BBBB-4951-4CE9-B280-CE975DEFB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086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2A3DB-6D7B-4BA6-827B-2437B3DBA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EB3378-1709-4BDA-A6C7-B7CB5870DB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D2E24D-922A-4435-9D86-1DDED72D75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31387C-E58B-43A5-8A4E-14077A93A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61E55-BAF3-4B05-8D1E-CD34CA6623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505B8F-A754-4375-9CE6-E09D14D07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2324FA-31F3-43CC-8700-3AD73B016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BBBB-4951-4CE9-B280-CE975DEFB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26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B081E4-0525-4D5E-8D75-CC29E846B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20FFC4-B75B-4D9B-8735-74596F3FC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EF348-E052-40CF-9D6D-486C3C8941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61E55-BAF3-4B05-8D1E-CD34CA6623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EC9F2-B383-4F9E-8899-465AE80132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E613A-4515-439F-AE7A-381B70256B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7BBBB-4951-4CE9-B280-CE975DEFB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3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>
            <a:extLst>
              <a:ext uri="{FF2B5EF4-FFF2-40B4-BE49-F238E27FC236}">
                <a16:creationId xmlns:a16="http://schemas.microsoft.com/office/drawing/2014/main" id="{C7CBCA0A-5CA0-F8F2-837D-096EF878037B}"/>
              </a:ext>
            </a:extLst>
          </p:cNvPr>
          <p:cNvGrpSpPr/>
          <p:nvPr/>
        </p:nvGrpSpPr>
        <p:grpSpPr>
          <a:xfrm>
            <a:off x="4181475" y="4235208"/>
            <a:ext cx="1279327" cy="395169"/>
            <a:chOff x="4181475" y="4183452"/>
            <a:chExt cx="1279327" cy="395169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A78C578-8E6C-4543-B153-859FFB24077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840680" y="4183452"/>
              <a:ext cx="1" cy="1995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92ABB9E-2B79-428D-B625-3E84002FE9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60802" y="4375447"/>
              <a:ext cx="0" cy="19660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43D04D39-3EDB-4E76-8F3D-D8D2932AF11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182918" y="4379095"/>
              <a:ext cx="1" cy="1995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E3345C8F-8282-427C-8C63-EEA62DD47C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81475" y="4379095"/>
              <a:ext cx="1279327" cy="388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FEA66A6-4C7F-B510-966E-FC096985F2B6}"/>
              </a:ext>
            </a:extLst>
          </p:cNvPr>
          <p:cNvGrpSpPr/>
          <p:nvPr/>
        </p:nvGrpSpPr>
        <p:grpSpPr>
          <a:xfrm>
            <a:off x="6705016" y="4237149"/>
            <a:ext cx="1279327" cy="395169"/>
            <a:chOff x="4181475" y="4183452"/>
            <a:chExt cx="1279327" cy="395169"/>
          </a:xfrm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6C62C0D1-C545-107E-2759-5F53B93F5A3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840680" y="4183452"/>
              <a:ext cx="1" cy="1995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2EFA6CE0-F7A4-87BB-AFBC-EFFBB7D397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60802" y="4375447"/>
              <a:ext cx="0" cy="19660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87E3AAE-EF1B-441C-D2C7-E1A81895ABE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182918" y="4379095"/>
              <a:ext cx="1" cy="1995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04ACAF96-4339-6961-1E8D-17F082E7A2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81475" y="4379095"/>
              <a:ext cx="1279327" cy="388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0CE83C70-C44D-4C80-AC44-7FBCAD5D201D}"/>
              </a:ext>
            </a:extLst>
          </p:cNvPr>
          <p:cNvCxnSpPr>
            <a:cxnSpLocks/>
          </p:cNvCxnSpPr>
          <p:nvPr/>
        </p:nvCxnSpPr>
        <p:spPr>
          <a:xfrm>
            <a:off x="6096000" y="2657512"/>
            <a:ext cx="0" cy="4562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2A43538-BA65-2226-6137-BB0A527CDAC1}"/>
              </a:ext>
            </a:extLst>
          </p:cNvPr>
          <p:cNvCxnSpPr>
            <a:cxnSpLocks/>
          </p:cNvCxnSpPr>
          <p:nvPr/>
        </p:nvCxnSpPr>
        <p:spPr>
          <a:xfrm flipH="1" flipV="1">
            <a:off x="7400054" y="3118009"/>
            <a:ext cx="1" cy="1995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32B1AC-B80C-8EED-6DBD-7FB7F2F9FA30}"/>
              </a:ext>
            </a:extLst>
          </p:cNvPr>
          <p:cNvCxnSpPr>
            <a:cxnSpLocks/>
          </p:cNvCxnSpPr>
          <p:nvPr/>
        </p:nvCxnSpPr>
        <p:spPr>
          <a:xfrm flipH="1" flipV="1">
            <a:off x="4837915" y="3109732"/>
            <a:ext cx="1" cy="1995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12C966-5B73-0671-9E0D-15B8AD93FA66}"/>
              </a:ext>
            </a:extLst>
          </p:cNvPr>
          <p:cNvCxnSpPr>
            <a:cxnSpLocks/>
          </p:cNvCxnSpPr>
          <p:nvPr/>
        </p:nvCxnSpPr>
        <p:spPr>
          <a:xfrm>
            <a:off x="4839680" y="3109732"/>
            <a:ext cx="2563372" cy="105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4AD5073F-36F9-46DE-AE9A-4D50673ED564}"/>
              </a:ext>
            </a:extLst>
          </p:cNvPr>
          <p:cNvCxnSpPr>
            <a:cxnSpLocks/>
          </p:cNvCxnSpPr>
          <p:nvPr/>
        </p:nvCxnSpPr>
        <p:spPr>
          <a:xfrm>
            <a:off x="10478549" y="2788917"/>
            <a:ext cx="5426" cy="7883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8425A58-AF16-49DB-BD0D-2678F144363F}"/>
              </a:ext>
            </a:extLst>
          </p:cNvPr>
          <p:cNvCxnSpPr>
            <a:cxnSpLocks/>
          </p:cNvCxnSpPr>
          <p:nvPr/>
        </p:nvCxnSpPr>
        <p:spPr>
          <a:xfrm>
            <a:off x="1713451" y="2788917"/>
            <a:ext cx="0" cy="26060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14AF1558-50F6-4486-B340-55252FCC3585}"/>
              </a:ext>
            </a:extLst>
          </p:cNvPr>
          <p:cNvSpPr/>
          <p:nvPr/>
        </p:nvSpPr>
        <p:spPr>
          <a:xfrm>
            <a:off x="9639650" y="2071704"/>
            <a:ext cx="1677798" cy="88485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Criminal Investigation Division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Captain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30B1E1-8F3C-4483-B9FC-7DB201F9DD05}"/>
              </a:ext>
            </a:extLst>
          </p:cNvPr>
          <p:cNvSpPr/>
          <p:nvPr/>
        </p:nvSpPr>
        <p:spPr>
          <a:xfrm>
            <a:off x="5257101" y="372712"/>
            <a:ext cx="1677799" cy="84526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Chief of Police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242EBF2-4922-4990-A4E1-D8DB512BCE8C}"/>
              </a:ext>
            </a:extLst>
          </p:cNvPr>
          <p:cNvSpPr/>
          <p:nvPr/>
        </p:nvSpPr>
        <p:spPr>
          <a:xfrm>
            <a:off x="874552" y="2071704"/>
            <a:ext cx="1677798" cy="88485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Administrative Services Division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Captain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8D9A11D-4A22-495F-B4CA-06FB932EF117}"/>
              </a:ext>
            </a:extLst>
          </p:cNvPr>
          <p:cNvSpPr/>
          <p:nvPr/>
        </p:nvSpPr>
        <p:spPr>
          <a:xfrm>
            <a:off x="309402" y="3059762"/>
            <a:ext cx="1130300" cy="1041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u="sng" dirty="0">
                <a:solidFill>
                  <a:prstClr val="black"/>
                </a:solidFill>
                <a:latin typeface="Calibri" panose="020F0502020204030204"/>
              </a:rPr>
              <a:t>Police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Admin Staff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Full-Time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black"/>
                </a:solidFill>
                <a:latin typeface="Calibri" panose="020F0502020204030204"/>
              </a:rPr>
              <a:t>1 Part-Time</a:t>
            </a:r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EB0F1FC-77A7-40D7-9084-A57A76A17942}"/>
              </a:ext>
            </a:extLst>
          </p:cNvPr>
          <p:cNvSpPr/>
          <p:nvPr/>
        </p:nvSpPr>
        <p:spPr>
          <a:xfrm>
            <a:off x="1147451" y="4213922"/>
            <a:ext cx="1130298" cy="10362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Crime Suppression Unit</a:t>
            </a:r>
          </a:p>
          <a:p>
            <a:pPr algn="ctr"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r>
              <a:rPr lang="en-US" sz="1400" dirty="0">
                <a:solidFill>
                  <a:prstClr val="black"/>
                </a:solidFill>
                <a:latin typeface="Calibri" panose="020F0502020204030204"/>
              </a:rPr>
              <a:t> Lieutenant</a:t>
            </a:r>
            <a:endParaRPr lang="en-US" sz="1400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Officers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FE09A6C-E9B6-4259-A1EE-BBE036499A5F}"/>
              </a:ext>
            </a:extLst>
          </p:cNvPr>
          <p:cNvSpPr/>
          <p:nvPr/>
        </p:nvSpPr>
        <p:spPr>
          <a:xfrm>
            <a:off x="1987200" y="3059762"/>
            <a:ext cx="1130300" cy="1041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/ Personnel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Sergeant</a:t>
            </a:r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8BE8B87-00F5-4020-886B-072F520F51DD}"/>
              </a:ext>
            </a:extLst>
          </p:cNvPr>
          <p:cNvSpPr/>
          <p:nvPr/>
        </p:nvSpPr>
        <p:spPr>
          <a:xfrm>
            <a:off x="9074500" y="3059762"/>
            <a:ext cx="1130300" cy="1041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Investigators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black"/>
                </a:solidFill>
                <a:latin typeface="Calibri" panose="020F0502020204030204"/>
              </a:rPr>
              <a:t>1 Lieutenant</a:t>
            </a:r>
            <a:endParaRPr kumimoji="0" lang="en-US" sz="140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Corporal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Detectives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AA0B999-9C70-4C06-A769-266699754CCB}"/>
              </a:ext>
            </a:extLst>
          </p:cNvPr>
          <p:cNvSpPr/>
          <p:nvPr/>
        </p:nvSpPr>
        <p:spPr>
          <a:xfrm>
            <a:off x="10752298" y="3059762"/>
            <a:ext cx="1130300" cy="1041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Sergeant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E8746D94-D77D-42E0-BAB4-747025A68D88}"/>
              </a:ext>
            </a:extLst>
          </p:cNvPr>
          <p:cNvCxnSpPr>
            <a:cxnSpLocks/>
          </p:cNvCxnSpPr>
          <p:nvPr/>
        </p:nvCxnSpPr>
        <p:spPr>
          <a:xfrm>
            <a:off x="1439702" y="3585239"/>
            <a:ext cx="5474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F22F3313-F563-47DE-B760-2964E626623F}"/>
              </a:ext>
            </a:extLst>
          </p:cNvPr>
          <p:cNvCxnSpPr>
            <a:cxnSpLocks/>
            <a:stCxn id="2" idx="2"/>
            <a:endCxn id="18" idx="0"/>
          </p:cNvCxnSpPr>
          <p:nvPr/>
        </p:nvCxnSpPr>
        <p:spPr>
          <a:xfrm flipH="1">
            <a:off x="6096000" y="1217973"/>
            <a:ext cx="1" cy="8537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FB25B516-D1B4-47E3-93DE-2F94BBECC110}"/>
              </a:ext>
            </a:extLst>
          </p:cNvPr>
          <p:cNvCxnSpPr>
            <a:cxnSpLocks/>
          </p:cNvCxnSpPr>
          <p:nvPr/>
        </p:nvCxnSpPr>
        <p:spPr>
          <a:xfrm>
            <a:off x="1712600" y="1888050"/>
            <a:ext cx="8765949" cy="17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525E2680-C1E6-447E-97AF-208B905D7466}"/>
              </a:ext>
            </a:extLst>
          </p:cNvPr>
          <p:cNvCxnSpPr>
            <a:cxnSpLocks/>
          </p:cNvCxnSpPr>
          <p:nvPr/>
        </p:nvCxnSpPr>
        <p:spPr>
          <a:xfrm flipV="1">
            <a:off x="1713451" y="1889761"/>
            <a:ext cx="0" cy="1667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295EF973-255F-4C32-91CD-DD88E07A6976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10478549" y="1891257"/>
            <a:ext cx="0" cy="18044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42FDA282-C1CB-C1AA-6EA2-00EEE79ADE21}"/>
              </a:ext>
            </a:extLst>
          </p:cNvPr>
          <p:cNvGrpSpPr/>
          <p:nvPr/>
        </p:nvGrpSpPr>
        <p:grpSpPr>
          <a:xfrm>
            <a:off x="3604537" y="4576045"/>
            <a:ext cx="4979454" cy="1047249"/>
            <a:chOff x="3604537" y="3443473"/>
            <a:chExt cx="4979454" cy="1047249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BE3786A-F609-4D19-A0C7-E0FFFCDBEC1E}"/>
                </a:ext>
              </a:extLst>
            </p:cNvPr>
            <p:cNvSpPr/>
            <p:nvPr/>
          </p:nvSpPr>
          <p:spPr>
            <a:xfrm>
              <a:off x="3604537" y="3443473"/>
              <a:ext cx="1130300" cy="1041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 Watch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Sergeant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Corporal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4 Officers</a:t>
              </a:r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88E0114-C7A9-4B45-B07B-23321FD74762}"/>
                </a:ext>
              </a:extLst>
            </p:cNvPr>
            <p:cNvSpPr/>
            <p:nvPr/>
          </p:nvSpPr>
          <p:spPr>
            <a:xfrm>
              <a:off x="7453691" y="3449322"/>
              <a:ext cx="1130300" cy="1041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b="1" u="sng" dirty="0">
                  <a:solidFill>
                    <a:prstClr val="black"/>
                  </a:solidFill>
                  <a:latin typeface="Calibri" panose="020F0502020204030204"/>
                </a:rPr>
                <a:t>D</a:t>
              </a: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Watch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Sergeant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Corporal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dirty="0">
                  <a:solidFill>
                    <a:prstClr val="black"/>
                  </a:solidFill>
                  <a:latin typeface="Calibri" panose="020F0502020204030204"/>
                </a:rPr>
                <a:t>4</a:t>
              </a: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Officers</a:t>
              </a:r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4631F2C-0FE2-4345-B97E-B8F1F2EE9526}"/>
                </a:ext>
              </a:extLst>
            </p:cNvPr>
            <p:cNvSpPr/>
            <p:nvPr/>
          </p:nvSpPr>
          <p:spPr>
            <a:xfrm>
              <a:off x="6170639" y="3447373"/>
              <a:ext cx="1130300" cy="1041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b="1" u="sng" dirty="0">
                  <a:solidFill>
                    <a:prstClr val="black"/>
                  </a:solidFill>
                  <a:latin typeface="Calibri" panose="020F0502020204030204"/>
                </a:rPr>
                <a:t>C</a:t>
              </a: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Watch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Sergeant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Corporal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dirty="0">
                  <a:solidFill>
                    <a:prstClr val="black"/>
                  </a:solidFill>
                  <a:latin typeface="Calibri" panose="020F0502020204030204"/>
                </a:rPr>
                <a:t>4</a:t>
              </a: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Officers</a:t>
              </a:r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5C670F83-187B-4C66-9501-4097AEDF992F}"/>
                </a:ext>
              </a:extLst>
            </p:cNvPr>
            <p:cNvSpPr/>
            <p:nvPr/>
          </p:nvSpPr>
          <p:spPr>
            <a:xfrm>
              <a:off x="4887588" y="3445423"/>
              <a:ext cx="1130300" cy="1041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b="1" u="sng" dirty="0">
                  <a:solidFill>
                    <a:prstClr val="black"/>
                  </a:solidFill>
                  <a:latin typeface="Calibri" panose="020F0502020204030204"/>
                </a:rPr>
                <a:t>B</a:t>
              </a: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Watch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Sergeant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Corporal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dirty="0">
                  <a:solidFill>
                    <a:prstClr val="black"/>
                  </a:solidFill>
                  <a:latin typeface="Calibri" panose="020F0502020204030204"/>
                </a:rPr>
                <a:t>4</a:t>
              </a: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Officers</a:t>
              </a:r>
              <a:endParaRPr lang="en-US" dirty="0"/>
            </a:p>
          </p:txBody>
        </p:sp>
      </p:grp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F747F95C-495E-4B22-9630-29F4588D1068}"/>
              </a:ext>
            </a:extLst>
          </p:cNvPr>
          <p:cNvCxnSpPr>
            <a:cxnSpLocks/>
            <a:stCxn id="49" idx="3"/>
            <a:endCxn id="51" idx="1"/>
          </p:cNvCxnSpPr>
          <p:nvPr/>
        </p:nvCxnSpPr>
        <p:spPr>
          <a:xfrm>
            <a:off x="10204800" y="3580462"/>
            <a:ext cx="5474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6" name="Picture 55">
            <a:extLst>
              <a:ext uri="{FF2B5EF4-FFF2-40B4-BE49-F238E27FC236}">
                <a16:creationId xmlns:a16="http://schemas.microsoft.com/office/drawing/2014/main" id="{F6911B4D-DB1F-4950-85B5-F18FFFA4BC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76" y="71413"/>
            <a:ext cx="1375266" cy="1573427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66E96BE8-F16B-42B7-B718-0FC8015178BB}"/>
              </a:ext>
            </a:extLst>
          </p:cNvPr>
          <p:cNvSpPr txBox="1"/>
          <p:nvPr/>
        </p:nvSpPr>
        <p:spPr>
          <a:xfrm>
            <a:off x="9250003" y="5176710"/>
            <a:ext cx="245709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u="sng" dirty="0"/>
              <a:t>2026 BUDGET REQUEST </a:t>
            </a:r>
          </a:p>
          <a:p>
            <a:pPr algn="ctr"/>
            <a:r>
              <a:rPr lang="en-US" sz="1600" b="1" i="1" u="sng" dirty="0"/>
              <a:t>No </a:t>
            </a:r>
            <a:r>
              <a:rPr lang="en-US" sz="1600" b="1" i="1" u="sng"/>
              <a:t>change from 2025</a:t>
            </a:r>
            <a:endParaRPr lang="en-US" sz="1600" b="1" i="1" u="sng" dirty="0"/>
          </a:p>
          <a:p>
            <a:endParaRPr lang="en-US" sz="1200" b="1" i="1" dirty="0"/>
          </a:p>
          <a:p>
            <a:r>
              <a:rPr lang="en-US" sz="1200" b="1" i="1" dirty="0"/>
              <a:t>SWORN (FULL-TIME)	    43</a:t>
            </a:r>
          </a:p>
          <a:p>
            <a:r>
              <a:rPr lang="en-US" sz="1200" b="1" i="1" dirty="0"/>
              <a:t>NON-SWORN (FULL-TIME)	    4</a:t>
            </a:r>
          </a:p>
          <a:p>
            <a:r>
              <a:rPr lang="en-US" sz="1200" b="1" i="1" dirty="0"/>
              <a:t>NON-SWORN (PART TIME)	    1</a:t>
            </a:r>
          </a:p>
          <a:p>
            <a:r>
              <a:rPr lang="en-US" sz="1200" b="1" i="1" dirty="0"/>
              <a:t>TOTAL POSITIONS 	47.5</a:t>
            </a:r>
            <a:endParaRPr lang="en-US" sz="1400" b="1" i="1" dirty="0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1AF8D549-74B1-3E56-926F-5EAF3AE08FA7}"/>
              </a:ext>
            </a:extLst>
          </p:cNvPr>
          <p:cNvGrpSpPr/>
          <p:nvPr/>
        </p:nvGrpSpPr>
        <p:grpSpPr>
          <a:xfrm>
            <a:off x="3293412" y="1082693"/>
            <a:ext cx="5605176" cy="662838"/>
            <a:chOff x="3290699" y="1082693"/>
            <a:chExt cx="5605176" cy="662838"/>
          </a:xfrm>
        </p:grpSpPr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A39DB38E-B32E-4EAA-B700-684CBAD6EA4E}"/>
                </a:ext>
              </a:extLst>
            </p:cNvPr>
            <p:cNvCxnSpPr>
              <a:cxnSpLocks/>
              <a:stCxn id="3" idx="1"/>
              <a:endCxn id="62" idx="3"/>
            </p:cNvCxnSpPr>
            <p:nvPr/>
          </p:nvCxnSpPr>
          <p:spPr>
            <a:xfrm flipH="1">
              <a:off x="4968498" y="1414112"/>
              <a:ext cx="224957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A7045D6B-E686-A47A-6304-4627573F3EF7}"/>
                </a:ext>
              </a:extLst>
            </p:cNvPr>
            <p:cNvGrpSpPr/>
            <p:nvPr/>
          </p:nvGrpSpPr>
          <p:grpSpPr>
            <a:xfrm>
              <a:off x="3290699" y="1082693"/>
              <a:ext cx="5605176" cy="662838"/>
              <a:chOff x="3290699" y="1082693"/>
              <a:chExt cx="5605176" cy="662838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A6B6955E-D4FA-48D8-9729-517E09D15203}"/>
                  </a:ext>
                </a:extLst>
              </p:cNvPr>
              <p:cNvSpPr/>
              <p:nvPr/>
            </p:nvSpPr>
            <p:spPr>
              <a:xfrm>
                <a:off x="3290699" y="1082693"/>
                <a:ext cx="1677799" cy="66283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Major</a:t>
                </a:r>
              </a:p>
            </p:txBody>
          </p:sp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50844E03-428E-F2E2-C8AF-36AC70883224}"/>
                  </a:ext>
                </a:extLst>
              </p:cNvPr>
              <p:cNvSpPr/>
              <p:nvPr/>
            </p:nvSpPr>
            <p:spPr>
              <a:xfrm>
                <a:off x="7218076" y="1082693"/>
                <a:ext cx="1677799" cy="66283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Executive Assistant / Accreditation Mgr.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 Full-time</a:t>
                </a:r>
              </a:p>
            </p:txBody>
          </p:sp>
        </p:grp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524D4255-FBE9-D8E5-B7AD-4B20BF6FAE04}"/>
              </a:ext>
            </a:extLst>
          </p:cNvPr>
          <p:cNvGrpSpPr/>
          <p:nvPr/>
        </p:nvGrpSpPr>
        <p:grpSpPr>
          <a:xfrm>
            <a:off x="4276385" y="2657512"/>
            <a:ext cx="3639230" cy="1637418"/>
            <a:chOff x="4276385" y="2657512"/>
            <a:chExt cx="3639230" cy="1637418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0A09269C-DA7E-0098-D89E-C265F0CDF875}"/>
                </a:ext>
              </a:extLst>
            </p:cNvPr>
            <p:cNvCxnSpPr>
              <a:cxnSpLocks/>
            </p:cNvCxnSpPr>
            <p:nvPr/>
          </p:nvCxnSpPr>
          <p:spPr>
            <a:xfrm>
              <a:off x="6098766" y="2657512"/>
              <a:ext cx="0" cy="45620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C5E338C6-9472-6B6D-ED4B-826BB7B3B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402820" y="3118009"/>
              <a:ext cx="1" cy="1995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E9CDF48-BFB2-FFCF-EFD0-6611BBD72D5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840681" y="3109732"/>
              <a:ext cx="1" cy="1995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133B8D48-4051-2A90-5398-95392F3CAAEE}"/>
                </a:ext>
              </a:extLst>
            </p:cNvPr>
            <p:cNvCxnSpPr>
              <a:cxnSpLocks/>
            </p:cNvCxnSpPr>
            <p:nvPr/>
          </p:nvCxnSpPr>
          <p:spPr>
            <a:xfrm>
              <a:off x="4842446" y="3109732"/>
              <a:ext cx="2563372" cy="1057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AAA7E826-A30C-F8E3-3BAD-0FEA42D8A838}"/>
                </a:ext>
              </a:extLst>
            </p:cNvPr>
            <p:cNvGrpSpPr/>
            <p:nvPr/>
          </p:nvGrpSpPr>
          <p:grpSpPr>
            <a:xfrm>
              <a:off x="4276385" y="3258670"/>
              <a:ext cx="3639230" cy="1036260"/>
              <a:chOff x="4273619" y="3258670"/>
              <a:chExt cx="3639230" cy="1036260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42AF40B4-B8B7-DA98-FCE3-D1847B22A541}"/>
                  </a:ext>
                </a:extLst>
              </p:cNvPr>
              <p:cNvSpPr/>
              <p:nvPr/>
            </p:nvSpPr>
            <p:spPr>
              <a:xfrm>
                <a:off x="6782552" y="3258670"/>
                <a:ext cx="1130297" cy="103625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sng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K-9 Team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 Officer/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400" dirty="0">
                    <a:solidFill>
                      <a:prstClr val="black"/>
                    </a:solidFill>
                    <a:latin typeface="Calibri" panose="020F0502020204030204"/>
                  </a:rPr>
                  <a:t>K-9</a:t>
                </a:r>
                <a:endParaRPr lang="en-US" dirty="0"/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F9C8E627-448B-41F0-D54B-7651443F5448}"/>
                  </a:ext>
                </a:extLst>
              </p:cNvPr>
              <p:cNvSpPr/>
              <p:nvPr/>
            </p:nvSpPr>
            <p:spPr>
              <a:xfrm>
                <a:off x="4273619" y="3258671"/>
                <a:ext cx="1130297" cy="103625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sng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K-9 Team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 Officer/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400" dirty="0">
                    <a:solidFill>
                      <a:prstClr val="black"/>
                    </a:solidFill>
                    <a:latin typeface="Calibri" panose="020F0502020204030204"/>
                  </a:rPr>
                  <a:t>K-9</a:t>
                </a:r>
                <a:endParaRPr lang="en-US" dirty="0"/>
              </a:p>
            </p:txBody>
          </p:sp>
        </p:grpSp>
      </p:grpSp>
      <p:sp>
        <p:nvSpPr>
          <p:cNvPr id="46" name="Rectangle 45">
            <a:extLst>
              <a:ext uri="{FF2B5EF4-FFF2-40B4-BE49-F238E27FC236}">
                <a16:creationId xmlns:a16="http://schemas.microsoft.com/office/drawing/2014/main" id="{50661E52-7861-073C-E2D7-24717FC9DAA0}"/>
              </a:ext>
            </a:extLst>
          </p:cNvPr>
          <p:cNvSpPr/>
          <p:nvPr/>
        </p:nvSpPr>
        <p:spPr>
          <a:xfrm>
            <a:off x="1147448" y="5402335"/>
            <a:ext cx="1130297" cy="10362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Traffic Unit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Officers</a:t>
            </a:r>
            <a:endParaRPr lang="en-US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DC0F536-A7C3-E27D-FBAF-CA621762C34F}"/>
              </a:ext>
            </a:extLst>
          </p:cNvPr>
          <p:cNvGrpSpPr/>
          <p:nvPr/>
        </p:nvGrpSpPr>
        <p:grpSpPr>
          <a:xfrm>
            <a:off x="4273619" y="3258670"/>
            <a:ext cx="3639230" cy="1036260"/>
            <a:chOff x="4273619" y="3258670"/>
            <a:chExt cx="3639230" cy="103626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FEAB04C9-EA49-C21D-B394-54694970332B}"/>
                </a:ext>
              </a:extLst>
            </p:cNvPr>
            <p:cNvSpPr/>
            <p:nvPr/>
          </p:nvSpPr>
          <p:spPr>
            <a:xfrm>
              <a:off x="6782552" y="3258670"/>
              <a:ext cx="1130297" cy="10362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Asst. Patrol Commander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>
                  <a:solidFill>
                    <a:prstClr val="black"/>
                  </a:solidFill>
                  <a:latin typeface="Calibri" panose="020F0502020204030204"/>
                </a:rPr>
                <a:t>1 Lieutenant</a:t>
              </a:r>
              <a:endParaRPr kumimoji="0" lang="en-US" sz="14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BFC7DBD-1CA8-573E-3DCD-70F6760AA0CF}"/>
                </a:ext>
              </a:extLst>
            </p:cNvPr>
            <p:cNvSpPr/>
            <p:nvPr/>
          </p:nvSpPr>
          <p:spPr>
            <a:xfrm>
              <a:off x="4273619" y="3258671"/>
              <a:ext cx="1130297" cy="10362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Asst. Patrol Commander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dirty="0">
                  <a:solidFill>
                    <a:prstClr val="black"/>
                  </a:solidFill>
                  <a:latin typeface="Calibri" panose="020F0502020204030204"/>
                </a:rPr>
                <a:t>1 Lieutenant</a:t>
              </a:r>
              <a:endParaRPr kumimoji="0" lang="en-US" sz="14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43561148-1D31-496F-9D13-A0B913B07AFD}"/>
              </a:ext>
            </a:extLst>
          </p:cNvPr>
          <p:cNvSpPr/>
          <p:nvPr/>
        </p:nvSpPr>
        <p:spPr>
          <a:xfrm>
            <a:off x="5257101" y="2071704"/>
            <a:ext cx="1677798" cy="88485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FF0000"/>
                </a:solidFill>
              </a:rPr>
              <a:t>Uniform Patrol Division</a:t>
            </a:r>
          </a:p>
          <a:p>
            <a:pPr algn="ctr"/>
            <a:r>
              <a:rPr lang="en-US" sz="1400" dirty="0">
                <a:solidFill>
                  <a:srgbClr val="FF0000"/>
                </a:solidFill>
              </a:rPr>
              <a:t>1 Captain</a:t>
            </a:r>
          </a:p>
        </p:txBody>
      </p:sp>
    </p:spTree>
    <p:extLst>
      <p:ext uri="{BB962C8B-B14F-4D97-AF65-F5344CB8AC3E}">
        <p14:creationId xmlns:p14="http://schemas.microsoft.com/office/powerpoint/2010/main" val="1410025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150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Lindsay Stumpf</dc:creator>
  <cp:lastModifiedBy>Jeri Varnum</cp:lastModifiedBy>
  <cp:revision>24</cp:revision>
  <cp:lastPrinted>2025-07-29T16:48:40Z</cp:lastPrinted>
  <dcterms:created xsi:type="dcterms:W3CDTF">2020-10-22T17:12:44Z</dcterms:created>
  <dcterms:modified xsi:type="dcterms:W3CDTF">2025-07-29T16:48:45Z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2023-07-05T18:08:34Z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f487bbb3-5294-4cb2-a78a-15c704d4f6c5</vt:lpwstr>
  </property>
  <property fmtid="{D5CDD505-2E9C-101B-9397-08002B2CF9AE}" pid="7" name="MSIP_Label_defa4170-0d19-0005-0004-bc88714345d2_ActionId">
    <vt:lpwstr>949b3905-133e-43af-b332-57cf9136a8e8</vt:lpwstr>
  </property>
  <property fmtid="{D5CDD505-2E9C-101B-9397-08002B2CF9AE}" pid="8" name="MSIP_Label_defa4170-0d19-0005-0004-bc88714345d2_ContentBits">
    <vt:lpwstr>0</vt:lpwstr>
  </property>
</Properties>
</file>